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1"/>
  </p:notesMasterIdLst>
  <p:sldIdLst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40AB2-C9BF-426B-835F-F51EF3B67007}" type="datetimeFigureOut">
              <a:rPr lang="fr-FR" smtClean="0"/>
              <a:t>04/10/2022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4FD83-350F-4BEC-9361-B9B5187995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8566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9E0B-F9BE-4803-8891-D4E181392BBC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6926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0B832-D12B-492F-AABE-449350D68D51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23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0A1DA-DBE1-437C-87D4-27836DA49E72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1167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1C2B6-DF4E-47C9-99E7-9C7937FC919D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539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BD135-D2BA-4274-984D-8419A9CA3EF4}" type="datetime1">
              <a:rPr lang="fr-FR" smtClean="0"/>
              <a:t>04/10/2022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052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2E67B-E261-45A9-B3A2-BF9A99663F85}" type="datetime1">
              <a:rPr lang="fr-FR" smtClean="0"/>
              <a:t>04/10/2022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179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FA63D-2F37-4C45-9769-21050E69593D}" type="datetime1">
              <a:rPr lang="fr-FR" smtClean="0"/>
              <a:t>04/10/2022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3255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0801E-DDCE-41B5-9958-5E28029D6A5A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662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D1D0-A2C3-420B-A7B7-E1DB7F7CA8A7}" type="datetime1">
              <a:rPr lang="fr-FR" smtClean="0"/>
              <a:t>04/10/2022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240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F5559-C328-496F-8FDA-30A422C4B8CD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7375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C1816-C696-45F3-9568-C6CE2244AC24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20221003 Reprise des offres - GazelEnergie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71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0964F-D87E-432D-B273-FCF74F26410A}" type="datetime1">
              <a:rPr lang="fr-FR" smtClean="0"/>
              <a:t>04/10/2022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20221003 Reprise des offres - GazelEnergie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CF87C-C9BA-4BF9-9471-1BF062225F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158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vi2@gazelenergie.f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99288-6BBD-47AD-AE04-B3503CFC7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2800" b="1" dirty="0"/>
              <a:t>Fonctionnement des offres </a:t>
            </a:r>
            <a:r>
              <a:rPr lang="fr-FR" sz="2800" b="1" dirty="0">
                <a:solidFill>
                  <a:schemeClr val="accent1"/>
                </a:solidFill>
              </a:rPr>
              <a:t>Gazel</a:t>
            </a:r>
            <a:r>
              <a:rPr lang="fr-FR" sz="2800" b="1" dirty="0">
                <a:solidFill>
                  <a:srgbClr val="00B050"/>
                </a:solidFill>
              </a:rPr>
              <a:t>Energie</a:t>
            </a:r>
            <a:r>
              <a:rPr lang="fr-FR" sz="2800" b="1" dirty="0"/>
              <a:t> à partir du 4 octobre 2022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FFF264-DA81-4CB1-89C3-FEA31D7EE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255" y="1530233"/>
            <a:ext cx="5257800" cy="2513260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2400" dirty="0">
                <a:solidFill>
                  <a:srgbClr val="00B050"/>
                </a:solidFill>
              </a:rPr>
              <a:t>Offres autorisées</a:t>
            </a:r>
          </a:p>
          <a:p>
            <a:pPr algn="just"/>
            <a:r>
              <a:rPr lang="fr-FR" sz="2000" dirty="0"/>
              <a:t>Arenh sans plafond (électricité)</a:t>
            </a:r>
          </a:p>
          <a:p>
            <a:pPr algn="just"/>
            <a:r>
              <a:rPr lang="fr-FR" sz="2000" dirty="0"/>
              <a:t>Uniquement pour l’année </a:t>
            </a:r>
            <a:r>
              <a:rPr lang="fr-FR" sz="2000" b="1" dirty="0"/>
              <a:t>2023</a:t>
            </a:r>
          </a:p>
          <a:p>
            <a:pPr algn="just"/>
            <a:r>
              <a:rPr lang="fr-FR" sz="2000" dirty="0"/>
              <a:t>Durée de l’offre de minimum 6 mois</a:t>
            </a:r>
          </a:p>
          <a:p>
            <a:pPr algn="just"/>
            <a:r>
              <a:rPr lang="fr-FR" sz="2000" dirty="0"/>
              <a:t>Pour des </a:t>
            </a:r>
            <a:r>
              <a:rPr lang="fr-FR" sz="2000" b="1" dirty="0"/>
              <a:t>clients</a:t>
            </a:r>
            <a:r>
              <a:rPr lang="fr-FR" sz="2000" dirty="0"/>
              <a:t> ayant une notation de minimum 26/100 (source Creditsafe / Wiprice)</a:t>
            </a:r>
          </a:p>
          <a:p>
            <a:pPr lvl="1" algn="just"/>
            <a:endParaRPr lang="fr-FR" sz="1600" dirty="0"/>
          </a:p>
        </p:txBody>
      </p:sp>
      <p:pic>
        <p:nvPicPr>
          <p:cNvPr id="4" name="Picture 2" descr="Fournisseur d'électricité et de gaz pour entreprises - GazelEnergie">
            <a:extLst>
              <a:ext uri="{FF2B5EF4-FFF2-40B4-BE49-F238E27FC236}">
                <a16:creationId xmlns:a16="http://schemas.microsoft.com/office/drawing/2014/main" id="{9F19D817-DF3F-456D-BB23-E2754FF32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103" y="7260"/>
            <a:ext cx="1504897" cy="48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958393C-BB82-4736-8FCC-AC9A462AE370}"/>
              </a:ext>
            </a:extLst>
          </p:cNvPr>
          <p:cNvSpPr txBox="1">
            <a:spLocks/>
          </p:cNvSpPr>
          <p:nvPr/>
        </p:nvSpPr>
        <p:spPr>
          <a:xfrm>
            <a:off x="6137945" y="1530232"/>
            <a:ext cx="5257800" cy="251326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400" dirty="0">
                <a:solidFill>
                  <a:srgbClr val="FF0000"/>
                </a:solidFill>
              </a:rPr>
              <a:t>Offres interdites</a:t>
            </a:r>
          </a:p>
          <a:p>
            <a:pPr algn="just"/>
            <a:r>
              <a:rPr lang="fr-FR" sz="2000" dirty="0"/>
              <a:t>Périodes 2022, 2024…(aussi bien </a:t>
            </a:r>
            <a:r>
              <a:rPr lang="fr-FR" sz="2000" i="1" dirty="0"/>
              <a:t>prospect</a:t>
            </a:r>
            <a:r>
              <a:rPr lang="fr-FR" sz="2000" dirty="0"/>
              <a:t> que </a:t>
            </a:r>
            <a:r>
              <a:rPr lang="fr-FR" sz="2000" i="1" dirty="0"/>
              <a:t>client</a:t>
            </a:r>
            <a:r>
              <a:rPr lang="fr-FR" sz="2000" dirty="0"/>
              <a:t>)</a:t>
            </a:r>
          </a:p>
          <a:p>
            <a:pPr algn="just"/>
            <a:r>
              <a:rPr lang="fr-FR" sz="2000" dirty="0"/>
              <a:t>Durée de l’offre inférieure à 6 mois</a:t>
            </a:r>
          </a:p>
          <a:p>
            <a:pPr algn="just"/>
            <a:r>
              <a:rPr lang="fr-FR" sz="2000" dirty="0"/>
              <a:t>Les MES</a:t>
            </a:r>
          </a:p>
          <a:p>
            <a:pPr algn="just"/>
            <a:r>
              <a:rPr lang="fr-FR" sz="2000" dirty="0"/>
              <a:t>Les Copropriétés</a:t>
            </a:r>
          </a:p>
          <a:p>
            <a:pPr algn="just"/>
            <a:r>
              <a:rPr lang="fr-FR" sz="2000" dirty="0"/>
              <a:t>Pour des </a:t>
            </a:r>
            <a:r>
              <a:rPr lang="fr-FR" sz="2000" b="1" dirty="0"/>
              <a:t>clients</a:t>
            </a:r>
            <a:r>
              <a:rPr lang="fr-FR" sz="2000" dirty="0"/>
              <a:t> ayant une notation inférieure à 26/100 (source Creditsafe / Wiprice)</a:t>
            </a:r>
          </a:p>
          <a:p>
            <a:pPr algn="just"/>
            <a:r>
              <a:rPr lang="fr-FR" sz="2000" dirty="0"/>
              <a:t>Les offres internes (exemple les C2, T4..) </a:t>
            </a:r>
            <a:r>
              <a:rPr lang="fr-FR" sz="1600" i="1" dirty="0">
                <a:solidFill>
                  <a:srgbClr val="FFC000"/>
                </a:solidFill>
              </a:rPr>
              <a:t>temporairement</a:t>
            </a:r>
            <a:endParaRPr lang="fr-FR" sz="1300" i="1" dirty="0">
              <a:solidFill>
                <a:srgbClr val="FFC000"/>
              </a:solidFill>
            </a:endParaRPr>
          </a:p>
          <a:p>
            <a:pPr marL="0" indent="0" algn="just">
              <a:buNone/>
            </a:pPr>
            <a:endParaRPr lang="fr-FR" sz="2000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AD85CB9-5C8A-4F99-8C90-74314D2BD026}"/>
              </a:ext>
            </a:extLst>
          </p:cNvPr>
          <p:cNvSpPr txBox="1">
            <a:spLocks/>
          </p:cNvSpPr>
          <p:nvPr/>
        </p:nvSpPr>
        <p:spPr>
          <a:xfrm>
            <a:off x="3238150" y="4184388"/>
            <a:ext cx="5971564" cy="2286758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fr-FR" sz="2400" dirty="0">
                <a:solidFill>
                  <a:srgbClr val="7030A0"/>
                </a:solidFill>
              </a:rPr>
              <a:t>Documents devant être obligatoirement transmis lors de la soumission d’une offre à </a:t>
            </a:r>
            <a:r>
              <a:rPr lang="fr-FR" sz="2400" b="1" dirty="0">
                <a:solidFill>
                  <a:schemeClr val="accent1"/>
                </a:solidFill>
              </a:rPr>
              <a:t>Gazel</a:t>
            </a:r>
            <a:r>
              <a:rPr lang="fr-FR" sz="2400" b="1" dirty="0">
                <a:solidFill>
                  <a:srgbClr val="00B050"/>
                </a:solidFill>
              </a:rPr>
              <a:t>Energie</a:t>
            </a:r>
            <a:r>
              <a:rPr lang="fr-FR" sz="2400" dirty="0">
                <a:solidFill>
                  <a:srgbClr val="00B050"/>
                </a:solidFill>
              </a:rPr>
              <a:t> </a:t>
            </a:r>
          </a:p>
          <a:p>
            <a:pPr algn="just"/>
            <a:r>
              <a:rPr lang="fr-FR" sz="2000" b="1" dirty="0"/>
              <a:t>La liasse fiscale </a:t>
            </a:r>
            <a:r>
              <a:rPr lang="fr-FR" sz="2000" b="1" u="sng" dirty="0">
                <a:solidFill>
                  <a:srgbClr val="7030A0"/>
                </a:solidFill>
              </a:rPr>
              <a:t>uniquement</a:t>
            </a:r>
            <a:r>
              <a:rPr lang="fr-FR" sz="2000" b="1" dirty="0"/>
              <a:t> 2021 </a:t>
            </a:r>
            <a:r>
              <a:rPr lang="fr-FR" sz="1500" i="1" dirty="0"/>
              <a:t>(voir page 5) </a:t>
            </a:r>
            <a:r>
              <a:rPr lang="fr-FR" sz="2100" dirty="0"/>
              <a:t>à défaut la Capture écran Creditsafe </a:t>
            </a:r>
            <a:r>
              <a:rPr lang="fr-FR" sz="2000" dirty="0"/>
              <a:t>du client 2021</a:t>
            </a:r>
            <a:endParaRPr lang="fr-FR" sz="1500" i="1" dirty="0"/>
          </a:p>
          <a:p>
            <a:pPr algn="just"/>
            <a:r>
              <a:rPr lang="fr-FR" sz="2000" dirty="0"/>
              <a:t>La </a:t>
            </a:r>
            <a:r>
              <a:rPr lang="fr-FR" sz="2000" b="1" dirty="0">
                <a:solidFill>
                  <a:srgbClr val="002060"/>
                </a:solidFill>
              </a:rPr>
              <a:t>calculette</a:t>
            </a:r>
            <a:r>
              <a:rPr lang="fr-FR" sz="2000" b="1" dirty="0"/>
              <a:t> entièrement complétée </a:t>
            </a:r>
            <a:r>
              <a:rPr lang="fr-FR" sz="2000" dirty="0"/>
              <a:t>avec les données du client </a:t>
            </a:r>
            <a:r>
              <a:rPr lang="fr-FR" sz="1500" i="1" dirty="0"/>
              <a:t>(voir page 4)</a:t>
            </a:r>
          </a:p>
          <a:p>
            <a:pPr algn="just"/>
            <a:r>
              <a:rPr lang="fr-FR" sz="2000" dirty="0"/>
              <a:t>À transmettre à vi2@gazelenergie.fr</a:t>
            </a:r>
          </a:p>
          <a:p>
            <a:pPr lvl="1" algn="just"/>
            <a:endParaRPr lang="fr-FR" sz="1600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92D2ACD-5535-4F49-B446-5C6F52F5A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1</a:t>
            </a:fld>
            <a:endParaRPr lang="fr-FR"/>
          </a:p>
        </p:txBody>
      </p:sp>
      <p:sp>
        <p:nvSpPr>
          <p:cNvPr id="9" name="Espace réservé du pied de page 2062">
            <a:extLst>
              <a:ext uri="{FF2B5EF4-FFF2-40B4-BE49-F238E27FC236}">
                <a16:creationId xmlns:a16="http://schemas.microsoft.com/office/drawing/2014/main" id="{94042D4B-7103-46D5-A5AC-79641DA7C711}"/>
              </a:ext>
            </a:extLst>
          </p:cNvPr>
          <p:cNvSpPr txBox="1">
            <a:spLocks/>
          </p:cNvSpPr>
          <p:nvPr/>
        </p:nvSpPr>
        <p:spPr>
          <a:xfrm rot="16200000">
            <a:off x="9952038" y="35193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100" i="1" dirty="0"/>
              <a:t>20221004 Reprise des offres - GazelEnergie</a:t>
            </a:r>
          </a:p>
        </p:txBody>
      </p:sp>
    </p:spTree>
    <p:extLst>
      <p:ext uri="{BB962C8B-B14F-4D97-AF65-F5344CB8AC3E}">
        <p14:creationId xmlns:p14="http://schemas.microsoft.com/office/powerpoint/2010/main" val="1565448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99288-6BBD-47AD-AE04-B3503CFC7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2800" b="1" dirty="0"/>
              <a:t>Fonctionnement des offres </a:t>
            </a:r>
            <a:r>
              <a:rPr lang="fr-FR" sz="2800" b="1" dirty="0">
                <a:solidFill>
                  <a:schemeClr val="accent1"/>
                </a:solidFill>
              </a:rPr>
              <a:t>Gazel</a:t>
            </a:r>
            <a:r>
              <a:rPr lang="fr-FR" sz="2800" b="1" dirty="0">
                <a:solidFill>
                  <a:srgbClr val="00B050"/>
                </a:solidFill>
              </a:rPr>
              <a:t>Energie</a:t>
            </a:r>
            <a:r>
              <a:rPr lang="fr-FR" sz="2800" b="1" dirty="0"/>
              <a:t> à partir du 4 octobre 2022</a:t>
            </a:r>
          </a:p>
        </p:txBody>
      </p:sp>
      <p:pic>
        <p:nvPicPr>
          <p:cNvPr id="4" name="Picture 2" descr="Fournisseur d'électricité et de gaz pour entreprises - GazelEnergie">
            <a:extLst>
              <a:ext uri="{FF2B5EF4-FFF2-40B4-BE49-F238E27FC236}">
                <a16:creationId xmlns:a16="http://schemas.microsoft.com/office/drawing/2014/main" id="{9F19D817-DF3F-456D-BB23-E2754FF32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103" y="7260"/>
            <a:ext cx="1504897" cy="48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5D3C116-C52F-491B-8B0D-899548A7B590}"/>
              </a:ext>
            </a:extLst>
          </p:cNvPr>
          <p:cNvSpPr/>
          <p:nvPr/>
        </p:nvSpPr>
        <p:spPr>
          <a:xfrm>
            <a:off x="2188066" y="1768091"/>
            <a:ext cx="1782658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Saisir la cotation dans Wiprice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20E3104B-AF5B-4D4B-ABD6-19C6F86389CA}"/>
              </a:ext>
            </a:extLst>
          </p:cNvPr>
          <p:cNvSpPr/>
          <p:nvPr/>
        </p:nvSpPr>
        <p:spPr>
          <a:xfrm>
            <a:off x="4353181" y="1768938"/>
            <a:ext cx="1519400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Chiffrer l’offre (prix horosaisonniers pour l’électricité) sur </a:t>
            </a:r>
            <a:r>
              <a:rPr lang="fr-FR" sz="1200" b="1" dirty="0">
                <a:solidFill>
                  <a:srgbClr val="0070C0"/>
                </a:solidFill>
              </a:rPr>
              <a:t>Wiprice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B0C208B-5085-4779-9E00-706CB5B524F8}"/>
              </a:ext>
            </a:extLst>
          </p:cNvPr>
          <p:cNvSpPr/>
          <p:nvPr/>
        </p:nvSpPr>
        <p:spPr>
          <a:xfrm>
            <a:off x="6345566" y="1768091"/>
            <a:ext cx="1519400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Compléter la </a:t>
            </a:r>
            <a:r>
              <a:rPr lang="fr-FR" sz="1200" b="1" dirty="0">
                <a:solidFill>
                  <a:srgbClr val="002060"/>
                </a:solidFill>
              </a:rPr>
              <a:t>calculette*</a:t>
            </a:r>
            <a:r>
              <a:rPr lang="fr-FR" sz="1200" b="1" dirty="0">
                <a:solidFill>
                  <a:schemeClr val="bg1"/>
                </a:solidFill>
              </a:rPr>
              <a:t> (transmise chaque semaine par </a:t>
            </a:r>
            <a:r>
              <a:rPr lang="fr-FR" sz="1200" b="1" dirty="0">
                <a:solidFill>
                  <a:schemeClr val="accent1"/>
                </a:solidFill>
              </a:rPr>
              <a:t>Gazel</a:t>
            </a:r>
            <a:r>
              <a:rPr lang="fr-FR" sz="1200" b="1" dirty="0">
                <a:solidFill>
                  <a:srgbClr val="00B050"/>
                </a:solidFill>
              </a:rPr>
              <a:t>Energie</a:t>
            </a:r>
            <a:r>
              <a:rPr lang="fr-FR" sz="12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DFFD00A-B6DC-485C-93D4-41AE9AE8E9D8}"/>
              </a:ext>
            </a:extLst>
          </p:cNvPr>
          <p:cNvSpPr txBox="1"/>
          <p:nvPr/>
        </p:nvSpPr>
        <p:spPr>
          <a:xfrm>
            <a:off x="3354071" y="1294885"/>
            <a:ext cx="197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*Voir les détails des champs sur la slide 4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6706298-1D8E-4CFA-B0F5-68F6349CB97E}"/>
              </a:ext>
            </a:extLst>
          </p:cNvPr>
          <p:cNvSpPr/>
          <p:nvPr/>
        </p:nvSpPr>
        <p:spPr>
          <a:xfrm>
            <a:off x="8435822" y="1768092"/>
            <a:ext cx="1747301" cy="938369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u="sng" dirty="0">
                <a:solidFill>
                  <a:schemeClr val="bg1"/>
                </a:solidFill>
              </a:rPr>
              <a:t>Résultat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« </a:t>
            </a:r>
            <a:r>
              <a:rPr lang="fr-FR" sz="1400" b="1" dirty="0">
                <a:solidFill>
                  <a:schemeClr val="bg1"/>
                </a:solidFill>
              </a:rPr>
              <a:t>offre impossible </a:t>
            </a:r>
            <a:r>
              <a:rPr lang="fr-FR" sz="1200" b="1" dirty="0">
                <a:solidFill>
                  <a:schemeClr val="bg1"/>
                </a:solidFill>
              </a:rPr>
              <a:t>»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Le process s’arrête ici, aucun recours n’est  possible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4E44246-0AAD-4775-AF9E-B6F157BBAB4A}"/>
              </a:ext>
            </a:extLst>
          </p:cNvPr>
          <p:cNvSpPr/>
          <p:nvPr/>
        </p:nvSpPr>
        <p:spPr>
          <a:xfrm>
            <a:off x="2125952" y="3351389"/>
            <a:ext cx="3498209" cy="2770880"/>
          </a:xfrm>
          <a:prstGeom prst="roundRect">
            <a:avLst/>
          </a:prstGeom>
          <a:solidFill>
            <a:srgbClr val="FFC0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FR" sz="1200" b="1" u="sng" dirty="0">
                <a:solidFill>
                  <a:schemeClr val="bg1"/>
                </a:solidFill>
              </a:rPr>
              <a:t>Résultat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« offre avec garantie 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Contacter le client afin de l’informer du montant du dépôt de garantie indiqué dans la calculette. </a:t>
            </a:r>
            <a:r>
              <a:rPr lang="fr-FR" sz="1200" b="1" dirty="0">
                <a:solidFill>
                  <a:srgbClr val="FF0000"/>
                </a:solidFill>
              </a:rPr>
              <a:t>Si le client ne le souhaite pas, le process s’arrête ici, aucun recours n’est possible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Si le client est d’accord pour le montant du dépôt de garantie, vous pouvez passer à l’étape suivante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Déposer la liasse fiscale 2021 (ou la copie écran de Creditsafe 2021) sous format pdf.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3E45F3A-BBFD-46E4-BBBF-D6D2232F6256}"/>
              </a:ext>
            </a:extLst>
          </p:cNvPr>
          <p:cNvSpPr/>
          <p:nvPr/>
        </p:nvSpPr>
        <p:spPr>
          <a:xfrm>
            <a:off x="8517202" y="3332775"/>
            <a:ext cx="2320957" cy="1029183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u="sng" dirty="0">
                <a:solidFill>
                  <a:schemeClr val="bg1"/>
                </a:solidFill>
              </a:rPr>
              <a:t>Résultat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« offre sans garantie » </a:t>
            </a:r>
            <a:r>
              <a:rPr lang="fr-FR" sz="1200" b="1" dirty="0">
                <a:solidFill>
                  <a:schemeClr val="bg1"/>
                </a:solidFill>
              </a:rPr>
              <a:t>Nul besoin d’un dépôt de garantie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11385D4-AAD7-41A4-AC0D-79931D388F26}"/>
              </a:ext>
            </a:extLst>
          </p:cNvPr>
          <p:cNvSpPr/>
          <p:nvPr/>
        </p:nvSpPr>
        <p:spPr>
          <a:xfrm>
            <a:off x="7287461" y="4696660"/>
            <a:ext cx="4577909" cy="2091858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Transmettre à </a:t>
            </a:r>
            <a:r>
              <a:rPr lang="fr-FR" sz="1200" b="1" dirty="0">
                <a:solidFill>
                  <a:schemeClr val="bg1"/>
                </a:solidFill>
                <a:hlinkClick r:id="rId3"/>
              </a:rPr>
              <a:t>vi2@gazelenergie.fr</a:t>
            </a:r>
            <a:r>
              <a:rPr lang="fr-FR" sz="1200" b="1" dirty="0">
                <a:solidFill>
                  <a:schemeClr val="bg1"/>
                </a:solidFill>
              </a:rPr>
              <a:t> les éléments suivants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La Liasse 2021 ou capture d’écran des donnés Creditsafe (voir page 5), cette capture doit comporter 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La raison sociale du client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Le SIREN du client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Les données 2021 « Résultat D'exploitation (case GG)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Les données 2021 « Produit d'exploitation (case FR) </a:t>
            </a:r>
          </a:p>
          <a:p>
            <a:endParaRPr lang="fr-FR" sz="1200" b="1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La Calculette complétée avec les données du client (voir page 4)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2B4265AB-6C1A-49FB-B728-C0DB2E0343D6}"/>
              </a:ext>
            </a:extLst>
          </p:cNvPr>
          <p:cNvCxnSpPr>
            <a:cxnSpLocks/>
            <a:stCxn id="9" idx="3"/>
            <a:endCxn id="10" idx="1"/>
          </p:cNvCxnSpPr>
          <p:nvPr/>
        </p:nvCxnSpPr>
        <p:spPr>
          <a:xfrm>
            <a:off x="3970724" y="2241471"/>
            <a:ext cx="382457" cy="8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96D143AF-06F7-4C51-B2E7-571C285E1EFC}"/>
              </a:ext>
            </a:extLst>
          </p:cNvPr>
          <p:cNvCxnSpPr>
            <a:cxnSpLocks/>
            <a:stCxn id="10" idx="3"/>
            <a:endCxn id="14" idx="1"/>
          </p:cNvCxnSpPr>
          <p:nvPr/>
        </p:nvCxnSpPr>
        <p:spPr>
          <a:xfrm flipV="1">
            <a:off x="5872581" y="2241471"/>
            <a:ext cx="472985" cy="8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025B7CC2-8A8E-41F9-8978-F52707DCBB3B}"/>
              </a:ext>
            </a:extLst>
          </p:cNvPr>
          <p:cNvCxnSpPr>
            <a:cxnSpLocks/>
            <a:stCxn id="14" idx="3"/>
            <a:endCxn id="17" idx="1"/>
          </p:cNvCxnSpPr>
          <p:nvPr/>
        </p:nvCxnSpPr>
        <p:spPr>
          <a:xfrm flipV="1">
            <a:off x="7864966" y="2237277"/>
            <a:ext cx="570856" cy="41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149E88DF-A6CB-49F5-88F5-0348850B5B44}"/>
              </a:ext>
            </a:extLst>
          </p:cNvPr>
          <p:cNvCxnSpPr>
            <a:cxnSpLocks/>
          </p:cNvCxnSpPr>
          <p:nvPr/>
        </p:nvCxnSpPr>
        <p:spPr>
          <a:xfrm>
            <a:off x="7816140" y="2721469"/>
            <a:ext cx="701062" cy="660306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A43896B-91CC-4E5E-8FD5-7653CC5A74C4}"/>
              </a:ext>
            </a:extLst>
          </p:cNvPr>
          <p:cNvCxnSpPr>
            <a:cxnSpLocks/>
          </p:cNvCxnSpPr>
          <p:nvPr/>
        </p:nvCxnSpPr>
        <p:spPr>
          <a:xfrm flipH="1">
            <a:off x="5431141" y="2693012"/>
            <a:ext cx="914424" cy="67701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0822ABC2-C2C8-434E-883E-8A64D0125527}"/>
              </a:ext>
            </a:extLst>
          </p:cNvPr>
          <p:cNvSpPr txBox="1"/>
          <p:nvPr/>
        </p:nvSpPr>
        <p:spPr>
          <a:xfrm>
            <a:off x="7894368" y="2429462"/>
            <a:ext cx="3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ou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06976E4-A71C-4D1A-BED2-A8227D9E0DE7}"/>
              </a:ext>
            </a:extLst>
          </p:cNvPr>
          <p:cNvSpPr txBox="1"/>
          <p:nvPr/>
        </p:nvSpPr>
        <p:spPr>
          <a:xfrm>
            <a:off x="7486837" y="2714850"/>
            <a:ext cx="3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ou</a:t>
            </a:r>
          </a:p>
        </p:txBody>
      </p: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2F4FA4A5-E8DF-4B78-96ED-87484ED575F0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5623258" y="3843408"/>
            <a:ext cx="604367" cy="84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9A37A552-8E63-4693-AC35-FC9D618DABFC}"/>
              </a:ext>
            </a:extLst>
          </p:cNvPr>
          <p:cNvCxnSpPr>
            <a:cxnSpLocks/>
            <a:stCxn id="19" idx="1"/>
            <a:endCxn id="40" idx="3"/>
          </p:cNvCxnSpPr>
          <p:nvPr/>
        </p:nvCxnSpPr>
        <p:spPr>
          <a:xfrm flipH="1" flipV="1">
            <a:off x="7887998" y="3844255"/>
            <a:ext cx="629204" cy="3112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rganigramme : Connecteur 54">
            <a:extLst>
              <a:ext uri="{FF2B5EF4-FFF2-40B4-BE49-F238E27FC236}">
                <a16:creationId xmlns:a16="http://schemas.microsoft.com/office/drawing/2014/main" id="{9474461B-AA95-471B-BC27-9A9188C8EB27}"/>
              </a:ext>
            </a:extLst>
          </p:cNvPr>
          <p:cNvSpPr/>
          <p:nvPr/>
        </p:nvSpPr>
        <p:spPr>
          <a:xfrm>
            <a:off x="2062227" y="1635656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56" name="Organigramme : Connecteur 55">
            <a:extLst>
              <a:ext uri="{FF2B5EF4-FFF2-40B4-BE49-F238E27FC236}">
                <a16:creationId xmlns:a16="http://schemas.microsoft.com/office/drawing/2014/main" id="{E283AEC5-1811-4BE6-A9FB-D4E9FC05E9CA}"/>
              </a:ext>
            </a:extLst>
          </p:cNvPr>
          <p:cNvSpPr/>
          <p:nvPr/>
        </p:nvSpPr>
        <p:spPr>
          <a:xfrm>
            <a:off x="4166047" y="1676514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57" name="Organigramme : Connecteur 56">
            <a:extLst>
              <a:ext uri="{FF2B5EF4-FFF2-40B4-BE49-F238E27FC236}">
                <a16:creationId xmlns:a16="http://schemas.microsoft.com/office/drawing/2014/main" id="{73B2E9FC-B6EA-4F12-833D-27F151C0E15B}"/>
              </a:ext>
            </a:extLst>
          </p:cNvPr>
          <p:cNvSpPr/>
          <p:nvPr/>
        </p:nvSpPr>
        <p:spPr>
          <a:xfrm>
            <a:off x="6210054" y="1710520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4</a:t>
            </a:r>
          </a:p>
        </p:txBody>
      </p:sp>
      <p:sp>
        <p:nvSpPr>
          <p:cNvPr id="58" name="Organigramme : Connecteur 57">
            <a:extLst>
              <a:ext uri="{FF2B5EF4-FFF2-40B4-BE49-F238E27FC236}">
                <a16:creationId xmlns:a16="http://schemas.microsoft.com/office/drawing/2014/main" id="{8BD06770-6F37-4AF8-A306-D2646E1C4F22}"/>
              </a:ext>
            </a:extLst>
          </p:cNvPr>
          <p:cNvSpPr/>
          <p:nvPr/>
        </p:nvSpPr>
        <p:spPr>
          <a:xfrm>
            <a:off x="8226114" y="1726003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5</a:t>
            </a:r>
          </a:p>
        </p:txBody>
      </p:sp>
      <p:sp>
        <p:nvSpPr>
          <p:cNvPr id="59" name="Organigramme : Connecteur 58">
            <a:extLst>
              <a:ext uri="{FF2B5EF4-FFF2-40B4-BE49-F238E27FC236}">
                <a16:creationId xmlns:a16="http://schemas.microsoft.com/office/drawing/2014/main" id="{B7F0855D-D7EB-4DCB-AA38-309D24E16BB0}"/>
              </a:ext>
            </a:extLst>
          </p:cNvPr>
          <p:cNvSpPr/>
          <p:nvPr/>
        </p:nvSpPr>
        <p:spPr>
          <a:xfrm>
            <a:off x="1985956" y="3329587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6</a:t>
            </a:r>
          </a:p>
        </p:txBody>
      </p:sp>
      <p:sp>
        <p:nvSpPr>
          <p:cNvPr id="60" name="Organigramme : Connecteur 59">
            <a:extLst>
              <a:ext uri="{FF2B5EF4-FFF2-40B4-BE49-F238E27FC236}">
                <a16:creationId xmlns:a16="http://schemas.microsoft.com/office/drawing/2014/main" id="{827D3792-BC74-427D-B725-C8FC6D865B36}"/>
              </a:ext>
            </a:extLst>
          </p:cNvPr>
          <p:cNvSpPr/>
          <p:nvPr/>
        </p:nvSpPr>
        <p:spPr>
          <a:xfrm>
            <a:off x="8475461" y="3326999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7</a:t>
            </a:r>
          </a:p>
        </p:txBody>
      </p:sp>
      <p:sp>
        <p:nvSpPr>
          <p:cNvPr id="61" name="Organigramme : Connecteur 60">
            <a:extLst>
              <a:ext uri="{FF2B5EF4-FFF2-40B4-BE49-F238E27FC236}">
                <a16:creationId xmlns:a16="http://schemas.microsoft.com/office/drawing/2014/main" id="{2FF072C6-1013-4D12-9918-90101726CFEB}"/>
              </a:ext>
            </a:extLst>
          </p:cNvPr>
          <p:cNvSpPr/>
          <p:nvPr/>
        </p:nvSpPr>
        <p:spPr>
          <a:xfrm>
            <a:off x="6084639" y="3284988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8</a:t>
            </a:r>
          </a:p>
        </p:txBody>
      </p:sp>
      <p:sp>
        <p:nvSpPr>
          <p:cNvPr id="2063" name="Espace réservé du pied de page 2062">
            <a:extLst>
              <a:ext uri="{FF2B5EF4-FFF2-40B4-BE49-F238E27FC236}">
                <a16:creationId xmlns:a16="http://schemas.microsoft.com/office/drawing/2014/main" id="{33CF7C24-7B01-413D-BAE9-F12DD4E56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52038" y="3519372"/>
            <a:ext cx="4114800" cy="365125"/>
          </a:xfrm>
        </p:spPr>
        <p:txBody>
          <a:bodyPr/>
          <a:lstStyle/>
          <a:p>
            <a:r>
              <a:rPr lang="fr-FR" sz="1100" i="1" dirty="0"/>
              <a:t>20221003 Reprise des offres - GazelEnergie</a:t>
            </a:r>
          </a:p>
        </p:txBody>
      </p:sp>
      <p:sp>
        <p:nvSpPr>
          <p:cNvPr id="2064" name="Espace réservé du numéro de diapositive 2063">
            <a:extLst>
              <a:ext uri="{FF2B5EF4-FFF2-40B4-BE49-F238E27FC236}">
                <a16:creationId xmlns:a16="http://schemas.microsoft.com/office/drawing/2014/main" id="{D37325DA-5ECF-4BCF-985D-8DF1A2010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13"/>
            <a:ext cx="2743200" cy="365125"/>
          </a:xfrm>
        </p:spPr>
        <p:txBody>
          <a:bodyPr/>
          <a:lstStyle/>
          <a:p>
            <a:fld id="{0ADCF87C-C9BA-4BF9-9471-1BF062225F41}" type="slidenum">
              <a:rPr lang="fr-FR" smtClean="0"/>
              <a:t>2</a:t>
            </a:fld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72CF06BC-0CF9-46D6-9508-D9D97DA2FB54}"/>
              </a:ext>
            </a:extLst>
          </p:cNvPr>
          <p:cNvSpPr/>
          <p:nvPr/>
        </p:nvSpPr>
        <p:spPr>
          <a:xfrm>
            <a:off x="313693" y="1756550"/>
            <a:ext cx="1660373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Saisir le dossier client et la liasse fiscale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Saisir la cotation</a:t>
            </a:r>
          </a:p>
        </p:txBody>
      </p:sp>
      <p:sp>
        <p:nvSpPr>
          <p:cNvPr id="37" name="Organigramme : Connecteur 36">
            <a:extLst>
              <a:ext uri="{FF2B5EF4-FFF2-40B4-BE49-F238E27FC236}">
                <a16:creationId xmlns:a16="http://schemas.microsoft.com/office/drawing/2014/main" id="{B5B6BB88-BBEB-4B90-9164-8EC12BCCDB8A}"/>
              </a:ext>
            </a:extLst>
          </p:cNvPr>
          <p:cNvSpPr/>
          <p:nvPr/>
        </p:nvSpPr>
        <p:spPr>
          <a:xfrm>
            <a:off x="194663" y="1641871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1</a:t>
            </a: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C202C97-A5DD-4DEF-B1E1-A117B2F78DE3}"/>
              </a:ext>
            </a:extLst>
          </p:cNvPr>
          <p:cNvCxnSpPr>
            <a:cxnSpLocks/>
            <a:stCxn id="36" idx="3"/>
            <a:endCxn id="9" idx="1"/>
          </p:cNvCxnSpPr>
          <p:nvPr/>
        </p:nvCxnSpPr>
        <p:spPr>
          <a:xfrm>
            <a:off x="1974066" y="2229930"/>
            <a:ext cx="214000" cy="115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00AB12FC-9FBF-498F-B4C7-A87BD578231F}"/>
              </a:ext>
            </a:extLst>
          </p:cNvPr>
          <p:cNvSpPr/>
          <p:nvPr/>
        </p:nvSpPr>
        <p:spPr>
          <a:xfrm>
            <a:off x="6227625" y="3370875"/>
            <a:ext cx="1660373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Valider l’offre dans Wiprice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253ECE79-E6AA-40E2-AE96-59EE6855A6E9}"/>
              </a:ext>
            </a:extLst>
          </p:cNvPr>
          <p:cNvCxnSpPr>
            <a:cxnSpLocks/>
          </p:cNvCxnSpPr>
          <p:nvPr/>
        </p:nvCxnSpPr>
        <p:spPr>
          <a:xfrm>
            <a:off x="7291360" y="4358850"/>
            <a:ext cx="195477" cy="29348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851674F6-43F0-4E46-9990-673610947E06}"/>
              </a:ext>
            </a:extLst>
          </p:cNvPr>
          <p:cNvSpPr/>
          <p:nvPr/>
        </p:nvSpPr>
        <p:spPr>
          <a:xfrm>
            <a:off x="7159020" y="4693552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437561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99288-6BBD-47AD-AE04-B3503CFC7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2800" b="1" dirty="0"/>
              <a:t>Fonctionnement des offres </a:t>
            </a:r>
            <a:r>
              <a:rPr lang="fr-FR" sz="2800" b="1" dirty="0">
                <a:solidFill>
                  <a:schemeClr val="accent1"/>
                </a:solidFill>
              </a:rPr>
              <a:t>Gazel</a:t>
            </a:r>
            <a:r>
              <a:rPr lang="fr-FR" sz="2800" b="1" dirty="0">
                <a:solidFill>
                  <a:srgbClr val="00B050"/>
                </a:solidFill>
              </a:rPr>
              <a:t>Energie</a:t>
            </a:r>
            <a:r>
              <a:rPr lang="fr-FR" sz="2800" b="1" dirty="0"/>
              <a:t> à partir du 4 octobre 2022</a:t>
            </a:r>
          </a:p>
        </p:txBody>
      </p:sp>
      <p:pic>
        <p:nvPicPr>
          <p:cNvPr id="4" name="Picture 2" descr="Fournisseur d'électricité et de gaz pour entreprises - GazelEnergie">
            <a:extLst>
              <a:ext uri="{FF2B5EF4-FFF2-40B4-BE49-F238E27FC236}">
                <a16:creationId xmlns:a16="http://schemas.microsoft.com/office/drawing/2014/main" id="{9F19D817-DF3F-456D-BB23-E2754FF32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103" y="7260"/>
            <a:ext cx="1504897" cy="48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5D3C116-C52F-491B-8B0D-899548A7B590}"/>
              </a:ext>
            </a:extLst>
          </p:cNvPr>
          <p:cNvSpPr/>
          <p:nvPr/>
        </p:nvSpPr>
        <p:spPr>
          <a:xfrm>
            <a:off x="577847" y="1759213"/>
            <a:ext cx="1908495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Vous recevez un message vous informant que </a:t>
            </a:r>
            <a:r>
              <a:rPr lang="fr-FR" sz="1200" b="1" dirty="0">
                <a:solidFill>
                  <a:schemeClr val="accent1"/>
                </a:solidFill>
              </a:rPr>
              <a:t>Gazel</a:t>
            </a:r>
            <a:r>
              <a:rPr lang="fr-FR" sz="1200" b="1" dirty="0">
                <a:solidFill>
                  <a:srgbClr val="00B050"/>
                </a:solidFill>
              </a:rPr>
              <a:t>Energie </a:t>
            </a:r>
            <a:r>
              <a:rPr lang="fr-FR" sz="1200" b="1" dirty="0">
                <a:solidFill>
                  <a:schemeClr val="bg1"/>
                </a:solidFill>
              </a:rPr>
              <a:t>traitera votre demande dans un délai de maximum 24h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B0C208B-5085-4779-9E00-706CB5B524F8}"/>
              </a:ext>
            </a:extLst>
          </p:cNvPr>
          <p:cNvSpPr/>
          <p:nvPr/>
        </p:nvSpPr>
        <p:spPr>
          <a:xfrm>
            <a:off x="3049170" y="1750824"/>
            <a:ext cx="1519400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accent1"/>
                </a:solidFill>
              </a:rPr>
              <a:t>Gazel</a:t>
            </a:r>
            <a:r>
              <a:rPr lang="fr-FR" sz="1200" b="1" dirty="0">
                <a:solidFill>
                  <a:srgbClr val="00B050"/>
                </a:solidFill>
              </a:rPr>
              <a:t>Energie </a:t>
            </a:r>
            <a:r>
              <a:rPr lang="fr-FR" sz="1200" b="1" dirty="0">
                <a:solidFill>
                  <a:schemeClr val="bg1"/>
                </a:solidFill>
              </a:rPr>
              <a:t>vous informe de la décision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6706298-1D8E-4CFA-B0F5-68F6349CB97E}"/>
              </a:ext>
            </a:extLst>
          </p:cNvPr>
          <p:cNvSpPr/>
          <p:nvPr/>
        </p:nvSpPr>
        <p:spPr>
          <a:xfrm>
            <a:off x="7128017" y="1774565"/>
            <a:ext cx="2918785" cy="938369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u="sng" dirty="0">
                <a:solidFill>
                  <a:schemeClr val="bg1"/>
                </a:solidFill>
              </a:rPr>
              <a:t>Résultat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Refus de l’offre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Vous êtes informé du motif.  Le process s’arrête ici, aucun recours n’est  possible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4E44246-0AAD-4775-AF9E-B6F157BBAB4A}"/>
              </a:ext>
            </a:extLst>
          </p:cNvPr>
          <p:cNvSpPr/>
          <p:nvPr/>
        </p:nvSpPr>
        <p:spPr>
          <a:xfrm>
            <a:off x="1764563" y="3119782"/>
            <a:ext cx="2935195" cy="1201583"/>
          </a:xfrm>
          <a:prstGeom prst="roundRect">
            <a:avLst/>
          </a:prstGeom>
          <a:solidFill>
            <a:srgbClr val="FFC0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u="sng" dirty="0">
                <a:solidFill>
                  <a:schemeClr val="bg1"/>
                </a:solidFill>
              </a:rPr>
              <a:t>Résultat « offre avec garantie »</a:t>
            </a:r>
          </a:p>
          <a:p>
            <a:r>
              <a:rPr lang="fr-FR" sz="1200" b="1" dirty="0">
                <a:solidFill>
                  <a:schemeClr val="bg1"/>
                </a:solidFill>
              </a:rPr>
              <a:t>Votre demande est acceptée, une offre peut être proposée avec un dépôt de XXX EUROS.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53E45F3A-BBFD-46E4-BBBF-D6D2232F6256}"/>
              </a:ext>
            </a:extLst>
          </p:cNvPr>
          <p:cNvSpPr/>
          <p:nvPr/>
        </p:nvSpPr>
        <p:spPr>
          <a:xfrm>
            <a:off x="7119088" y="2941861"/>
            <a:ext cx="2320957" cy="1029183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u="sng" dirty="0">
                <a:solidFill>
                  <a:schemeClr val="bg1"/>
                </a:solidFill>
              </a:rPr>
              <a:t>Résultat</a:t>
            </a:r>
          </a:p>
          <a:p>
            <a:r>
              <a:rPr lang="fr-FR" sz="1400" b="1" dirty="0">
                <a:solidFill>
                  <a:schemeClr val="bg1"/>
                </a:solidFill>
              </a:rPr>
              <a:t>« offre sans garantie » </a:t>
            </a:r>
            <a:r>
              <a:rPr lang="fr-FR" sz="1200" b="1" dirty="0">
                <a:solidFill>
                  <a:schemeClr val="bg1"/>
                </a:solidFill>
              </a:rPr>
              <a:t>Nul besoin d’un dépôt de garantie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D11385D4-AAD7-41A4-AC0D-79931D388F26}"/>
              </a:ext>
            </a:extLst>
          </p:cNvPr>
          <p:cNvSpPr/>
          <p:nvPr/>
        </p:nvSpPr>
        <p:spPr>
          <a:xfrm>
            <a:off x="6691659" y="4312991"/>
            <a:ext cx="5398814" cy="1728753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bg1"/>
                </a:solidFill>
              </a:rPr>
              <a:t>Poursuivre le process sur Wiprice en déposant les éléments suivants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RIB du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Contrat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Attestation de budget signée par le client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Ces 2 documents sont à mettre ensemble sous format zip (voir page 6) et à déposer via le Portail dans l’emplacement destiné au dépôt des contrats signés.</a:t>
            </a: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96D143AF-06F7-4C51-B2E7-571C285E1EFC}"/>
              </a:ext>
            </a:extLst>
          </p:cNvPr>
          <p:cNvCxnSpPr>
            <a:cxnSpLocks/>
            <a:stCxn id="9" idx="3"/>
            <a:endCxn id="14" idx="1"/>
          </p:cNvCxnSpPr>
          <p:nvPr/>
        </p:nvCxnSpPr>
        <p:spPr>
          <a:xfrm flipV="1">
            <a:off x="2486342" y="2224204"/>
            <a:ext cx="562828" cy="83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025B7CC2-8A8E-41F9-8978-F52707DCBB3B}"/>
              </a:ext>
            </a:extLst>
          </p:cNvPr>
          <p:cNvCxnSpPr>
            <a:cxnSpLocks/>
            <a:stCxn id="14" idx="3"/>
            <a:endCxn id="17" idx="1"/>
          </p:cNvCxnSpPr>
          <p:nvPr/>
        </p:nvCxnSpPr>
        <p:spPr>
          <a:xfrm>
            <a:off x="4568570" y="2224204"/>
            <a:ext cx="2559447" cy="195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149E88DF-A6CB-49F5-88F5-0348850B5B44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4577498" y="2642769"/>
            <a:ext cx="2541590" cy="813684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5A43896B-91CC-4E5E-8FD5-7653CC5A74C4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543334" y="2697583"/>
            <a:ext cx="265536" cy="42945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0822ABC2-C2C8-434E-883E-8A64D0125527}"/>
              </a:ext>
            </a:extLst>
          </p:cNvPr>
          <p:cNvSpPr txBox="1"/>
          <p:nvPr/>
        </p:nvSpPr>
        <p:spPr>
          <a:xfrm>
            <a:off x="4592044" y="2290474"/>
            <a:ext cx="3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ou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806976E4-A71C-4D1A-BED2-A8227D9E0DE7}"/>
              </a:ext>
            </a:extLst>
          </p:cNvPr>
          <p:cNvSpPr txBox="1"/>
          <p:nvPr/>
        </p:nvSpPr>
        <p:spPr>
          <a:xfrm>
            <a:off x="4034770" y="2661468"/>
            <a:ext cx="3894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ou</a:t>
            </a:r>
          </a:p>
        </p:txBody>
      </p: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2F4FA4A5-E8DF-4B78-96ED-87484ED575F0}"/>
              </a:ext>
            </a:extLst>
          </p:cNvPr>
          <p:cNvCxnSpPr>
            <a:cxnSpLocks/>
            <a:stCxn id="18" idx="2"/>
            <a:endCxn id="43" idx="0"/>
          </p:cNvCxnSpPr>
          <p:nvPr/>
        </p:nvCxnSpPr>
        <p:spPr>
          <a:xfrm>
            <a:off x="3232161" y="4321365"/>
            <a:ext cx="1627" cy="14631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9A37A552-8E63-4693-AC35-FC9D618DABFC}"/>
              </a:ext>
            </a:extLst>
          </p:cNvPr>
          <p:cNvCxnSpPr>
            <a:cxnSpLocks/>
          </p:cNvCxnSpPr>
          <p:nvPr/>
        </p:nvCxnSpPr>
        <p:spPr>
          <a:xfrm>
            <a:off x="11106887" y="3952781"/>
            <a:ext cx="0" cy="36021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rganigramme : Connecteur 38">
            <a:extLst>
              <a:ext uri="{FF2B5EF4-FFF2-40B4-BE49-F238E27FC236}">
                <a16:creationId xmlns:a16="http://schemas.microsoft.com/office/drawing/2014/main" id="{01F5E047-1A83-47F3-8699-8618A257D72C}"/>
              </a:ext>
            </a:extLst>
          </p:cNvPr>
          <p:cNvSpPr/>
          <p:nvPr/>
        </p:nvSpPr>
        <p:spPr>
          <a:xfrm>
            <a:off x="7042715" y="2869695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13</a:t>
            </a:r>
          </a:p>
        </p:txBody>
      </p:sp>
      <p:sp>
        <p:nvSpPr>
          <p:cNvPr id="42" name="Organigramme : Connecteur 41">
            <a:extLst>
              <a:ext uri="{FF2B5EF4-FFF2-40B4-BE49-F238E27FC236}">
                <a16:creationId xmlns:a16="http://schemas.microsoft.com/office/drawing/2014/main" id="{AF74363C-A39C-4367-A9B0-818697B48CE8}"/>
              </a:ext>
            </a:extLst>
          </p:cNvPr>
          <p:cNvSpPr/>
          <p:nvPr/>
        </p:nvSpPr>
        <p:spPr>
          <a:xfrm>
            <a:off x="2983925" y="1706699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11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45CD9034-0F3C-488D-8DAA-896DD49A0C97}"/>
              </a:ext>
            </a:extLst>
          </p:cNvPr>
          <p:cNvSpPr/>
          <p:nvPr/>
        </p:nvSpPr>
        <p:spPr>
          <a:xfrm>
            <a:off x="1796391" y="4467682"/>
            <a:ext cx="2874794" cy="1035758"/>
          </a:xfrm>
          <a:prstGeom prst="roundRect">
            <a:avLst/>
          </a:prstGeom>
          <a:solidFill>
            <a:srgbClr val="FFC0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200" b="1" dirty="0">
                <a:solidFill>
                  <a:schemeClr val="bg1"/>
                </a:solidFill>
              </a:rPr>
              <a:t>Le dépôt de garantie devra être payé au plus tard par le client 10 jours après la signature du contrat (demander à votre client de vous envoyer l’avis de virement)</a:t>
            </a:r>
          </a:p>
        </p:txBody>
      </p:sp>
      <p:sp>
        <p:nvSpPr>
          <p:cNvPr id="47" name="Organigramme : Connecteur 46">
            <a:extLst>
              <a:ext uri="{FF2B5EF4-FFF2-40B4-BE49-F238E27FC236}">
                <a16:creationId xmlns:a16="http://schemas.microsoft.com/office/drawing/2014/main" id="{0A2CB0AB-4F4C-42B5-8710-92D9F9877449}"/>
              </a:ext>
            </a:extLst>
          </p:cNvPr>
          <p:cNvSpPr/>
          <p:nvPr/>
        </p:nvSpPr>
        <p:spPr>
          <a:xfrm>
            <a:off x="6983577" y="1706699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12</a:t>
            </a:r>
          </a:p>
        </p:txBody>
      </p:sp>
      <p:sp>
        <p:nvSpPr>
          <p:cNvPr id="51" name="Organigramme : Connecteur 50">
            <a:extLst>
              <a:ext uri="{FF2B5EF4-FFF2-40B4-BE49-F238E27FC236}">
                <a16:creationId xmlns:a16="http://schemas.microsoft.com/office/drawing/2014/main" id="{033B3229-177E-47F6-9139-542EE0EC1BA5}"/>
              </a:ext>
            </a:extLst>
          </p:cNvPr>
          <p:cNvSpPr/>
          <p:nvPr/>
        </p:nvSpPr>
        <p:spPr>
          <a:xfrm>
            <a:off x="6587824" y="4209858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18</a:t>
            </a:r>
          </a:p>
        </p:txBody>
      </p:sp>
      <p:sp>
        <p:nvSpPr>
          <p:cNvPr id="53" name="Organigramme : Connecteur 52">
            <a:extLst>
              <a:ext uri="{FF2B5EF4-FFF2-40B4-BE49-F238E27FC236}">
                <a16:creationId xmlns:a16="http://schemas.microsoft.com/office/drawing/2014/main" id="{50ED6E8A-D173-434C-BCE5-9AADAA482D18}"/>
              </a:ext>
            </a:extLst>
          </p:cNvPr>
          <p:cNvSpPr/>
          <p:nvPr/>
        </p:nvSpPr>
        <p:spPr>
          <a:xfrm>
            <a:off x="1660879" y="3012360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15</a:t>
            </a:r>
          </a:p>
        </p:txBody>
      </p:sp>
      <p:sp>
        <p:nvSpPr>
          <p:cNvPr id="54" name="Organigramme : Connecteur 53">
            <a:extLst>
              <a:ext uri="{FF2B5EF4-FFF2-40B4-BE49-F238E27FC236}">
                <a16:creationId xmlns:a16="http://schemas.microsoft.com/office/drawing/2014/main" id="{255CF683-0B2A-48A6-9A84-9A060F277517}"/>
              </a:ext>
            </a:extLst>
          </p:cNvPr>
          <p:cNvSpPr/>
          <p:nvPr/>
        </p:nvSpPr>
        <p:spPr>
          <a:xfrm>
            <a:off x="433407" y="1660205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10</a:t>
            </a:r>
          </a:p>
        </p:txBody>
      </p:sp>
      <p:sp>
        <p:nvSpPr>
          <p:cNvPr id="62" name="Espace réservé du pied de page 2062">
            <a:extLst>
              <a:ext uri="{FF2B5EF4-FFF2-40B4-BE49-F238E27FC236}">
                <a16:creationId xmlns:a16="http://schemas.microsoft.com/office/drawing/2014/main" id="{63D2E73D-1335-4B07-B906-79BE6A632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10050889" y="3059155"/>
            <a:ext cx="4114800" cy="365125"/>
          </a:xfrm>
        </p:spPr>
        <p:txBody>
          <a:bodyPr/>
          <a:lstStyle/>
          <a:p>
            <a:r>
              <a:rPr lang="fr-FR" sz="1100" i="1" dirty="0"/>
              <a:t>20221004 Reprise des offres - GazelEnergie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AD25B3E-D9E5-4CAD-A60A-9510C938430B}"/>
              </a:ext>
            </a:extLst>
          </p:cNvPr>
          <p:cNvSpPr/>
          <p:nvPr/>
        </p:nvSpPr>
        <p:spPr>
          <a:xfrm>
            <a:off x="10347187" y="2938467"/>
            <a:ext cx="1519400" cy="1029183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accent1"/>
                </a:solidFill>
              </a:rPr>
              <a:t>Gazel</a:t>
            </a:r>
            <a:r>
              <a:rPr lang="fr-FR" sz="1200" b="1" dirty="0">
                <a:solidFill>
                  <a:srgbClr val="00B050"/>
                </a:solidFill>
              </a:rPr>
              <a:t>Energie </a:t>
            </a:r>
            <a:r>
              <a:rPr lang="fr-FR" sz="1200" b="1" dirty="0">
                <a:solidFill>
                  <a:schemeClr val="bg1"/>
                </a:solidFill>
              </a:rPr>
              <a:t>valide l’offre dans Wiprice</a:t>
            </a: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F639C034-B582-4BF2-8ED1-70954838EFD2}"/>
              </a:ext>
            </a:extLst>
          </p:cNvPr>
          <p:cNvCxnSpPr>
            <a:cxnSpLocks/>
            <a:stCxn id="19" idx="3"/>
            <a:endCxn id="31" idx="1"/>
          </p:cNvCxnSpPr>
          <p:nvPr/>
        </p:nvCxnSpPr>
        <p:spPr>
          <a:xfrm flipV="1">
            <a:off x="9440045" y="3453059"/>
            <a:ext cx="907142" cy="3394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F6066F78-9F94-46BA-A68D-EFE289A8854E}"/>
              </a:ext>
            </a:extLst>
          </p:cNvPr>
          <p:cNvSpPr/>
          <p:nvPr/>
        </p:nvSpPr>
        <p:spPr>
          <a:xfrm>
            <a:off x="3180358" y="5714681"/>
            <a:ext cx="1519400" cy="946759"/>
          </a:xfrm>
          <a:prstGeom prst="roundRect">
            <a:avLst/>
          </a:prstGeom>
          <a:solidFill>
            <a:srgbClr val="7030A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accent1"/>
                </a:solidFill>
              </a:rPr>
              <a:t>Gazel</a:t>
            </a:r>
            <a:r>
              <a:rPr lang="fr-FR" sz="1200" b="1" dirty="0">
                <a:solidFill>
                  <a:srgbClr val="00B050"/>
                </a:solidFill>
              </a:rPr>
              <a:t>Energie </a:t>
            </a:r>
            <a:r>
              <a:rPr lang="fr-FR" sz="1200" b="1" dirty="0">
                <a:solidFill>
                  <a:schemeClr val="bg1"/>
                </a:solidFill>
              </a:rPr>
              <a:t>valide l’offre dans Wiprice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60E6404C-30AA-404E-ACDC-FACE056480BE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3940058" y="5505966"/>
            <a:ext cx="0" cy="2087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6FD25B4E-431D-407A-922A-96D435CD6EF7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4699758" y="5857875"/>
            <a:ext cx="1991901" cy="3301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rganigramme : Connecteur 56">
            <a:extLst>
              <a:ext uri="{FF2B5EF4-FFF2-40B4-BE49-F238E27FC236}">
                <a16:creationId xmlns:a16="http://schemas.microsoft.com/office/drawing/2014/main" id="{9E7B3A96-60B2-4EBA-96C0-C55FA25FEBD9}"/>
              </a:ext>
            </a:extLst>
          </p:cNvPr>
          <p:cNvSpPr/>
          <p:nvPr/>
        </p:nvSpPr>
        <p:spPr>
          <a:xfrm>
            <a:off x="10258883" y="2888439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14</a:t>
            </a:r>
          </a:p>
        </p:txBody>
      </p:sp>
      <p:sp>
        <p:nvSpPr>
          <p:cNvPr id="58" name="Organigramme : Connecteur 57">
            <a:extLst>
              <a:ext uri="{FF2B5EF4-FFF2-40B4-BE49-F238E27FC236}">
                <a16:creationId xmlns:a16="http://schemas.microsoft.com/office/drawing/2014/main" id="{3114CEAB-AD5C-4674-89DB-898F2C626F58}"/>
              </a:ext>
            </a:extLst>
          </p:cNvPr>
          <p:cNvSpPr/>
          <p:nvPr/>
        </p:nvSpPr>
        <p:spPr>
          <a:xfrm>
            <a:off x="1668731" y="4350878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16</a:t>
            </a:r>
          </a:p>
        </p:txBody>
      </p:sp>
      <p:sp>
        <p:nvSpPr>
          <p:cNvPr id="59" name="Organigramme : Connecteur 58">
            <a:extLst>
              <a:ext uri="{FF2B5EF4-FFF2-40B4-BE49-F238E27FC236}">
                <a16:creationId xmlns:a16="http://schemas.microsoft.com/office/drawing/2014/main" id="{2BF46DC9-B34C-4C6B-A045-B55E8058A163}"/>
              </a:ext>
            </a:extLst>
          </p:cNvPr>
          <p:cNvSpPr/>
          <p:nvPr/>
        </p:nvSpPr>
        <p:spPr>
          <a:xfrm>
            <a:off x="3044846" y="5649757"/>
            <a:ext cx="271023" cy="229357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fr-FR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84577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99288-6BBD-47AD-AE04-B3503CFC7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2800" b="1" dirty="0"/>
              <a:t>Fonctionnement des offres </a:t>
            </a:r>
            <a:r>
              <a:rPr lang="fr-FR" sz="2800" b="1" dirty="0">
                <a:solidFill>
                  <a:schemeClr val="accent1"/>
                </a:solidFill>
              </a:rPr>
              <a:t>Gazel</a:t>
            </a:r>
            <a:r>
              <a:rPr lang="fr-FR" sz="2800" b="1" dirty="0">
                <a:solidFill>
                  <a:srgbClr val="00B050"/>
                </a:solidFill>
              </a:rPr>
              <a:t>Energie</a:t>
            </a:r>
            <a:r>
              <a:rPr lang="fr-FR" sz="2800" b="1" dirty="0"/>
              <a:t> à partir du 4 octobre 2022</a:t>
            </a:r>
          </a:p>
        </p:txBody>
      </p:sp>
      <p:pic>
        <p:nvPicPr>
          <p:cNvPr id="4" name="Picture 2" descr="Fournisseur d'électricité et de gaz pour entreprises - GazelEnergie">
            <a:extLst>
              <a:ext uri="{FF2B5EF4-FFF2-40B4-BE49-F238E27FC236}">
                <a16:creationId xmlns:a16="http://schemas.microsoft.com/office/drawing/2014/main" id="{9F19D817-DF3F-456D-BB23-E2754FF32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103" y="7260"/>
            <a:ext cx="1504897" cy="48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89B3193-600F-46FD-BC27-EEDAC68B5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93" y="2458490"/>
            <a:ext cx="4895850" cy="301244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5FAC73CE-0B9B-435B-9682-CDF23BF50BD1}"/>
              </a:ext>
            </a:extLst>
          </p:cNvPr>
          <p:cNvSpPr txBox="1"/>
          <p:nvPr/>
        </p:nvSpPr>
        <p:spPr>
          <a:xfrm>
            <a:off x="658222" y="2038765"/>
            <a:ext cx="5022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fr-FR" sz="1800" dirty="0">
                <a:solidFill>
                  <a:srgbClr val="00B050"/>
                </a:solidFill>
              </a:rPr>
              <a:t>Données en </a:t>
            </a:r>
            <a:r>
              <a:rPr lang="fr-FR" sz="1800" i="1" dirty="0">
                <a:solidFill>
                  <a:srgbClr val="00B050"/>
                </a:solidFill>
              </a:rPr>
              <a:t>orange</a:t>
            </a:r>
            <a:r>
              <a:rPr lang="fr-FR" sz="1800" dirty="0">
                <a:solidFill>
                  <a:srgbClr val="00B050"/>
                </a:solidFill>
              </a:rPr>
              <a:t> à compléter pour l’électricité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D64AEA7F-162A-4D59-B242-AAEC18C865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586" y="2458490"/>
            <a:ext cx="4926965" cy="2305050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83C13782-A9DF-45B6-B8E4-6A63EE2B9B48}"/>
              </a:ext>
            </a:extLst>
          </p:cNvPr>
          <p:cNvSpPr txBox="1"/>
          <p:nvPr/>
        </p:nvSpPr>
        <p:spPr>
          <a:xfrm>
            <a:off x="6926986" y="2089158"/>
            <a:ext cx="48333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fr-FR" sz="1800" dirty="0">
                <a:solidFill>
                  <a:srgbClr val="00B050"/>
                </a:solidFill>
              </a:rPr>
              <a:t>Données en </a:t>
            </a:r>
            <a:r>
              <a:rPr lang="fr-FR" sz="1800" i="1" dirty="0">
                <a:solidFill>
                  <a:srgbClr val="00B050"/>
                </a:solidFill>
              </a:rPr>
              <a:t>orange</a:t>
            </a:r>
            <a:r>
              <a:rPr lang="fr-FR" sz="1800" dirty="0">
                <a:solidFill>
                  <a:srgbClr val="00B050"/>
                </a:solidFill>
              </a:rPr>
              <a:t> à compléter pour le gaz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A45C0D3-042F-4E57-AC0C-67E76D0C5039}"/>
              </a:ext>
            </a:extLst>
          </p:cNvPr>
          <p:cNvSpPr txBox="1"/>
          <p:nvPr/>
        </p:nvSpPr>
        <p:spPr>
          <a:xfrm>
            <a:off x="5118638" y="1464062"/>
            <a:ext cx="1954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fr-FR" sz="2400" dirty="0">
                <a:solidFill>
                  <a:srgbClr val="002060"/>
                </a:solidFill>
              </a:rPr>
              <a:t>La Calculette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50B734-5184-4DAF-9D85-1F8E83E95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4</a:t>
            </a:fld>
            <a:endParaRPr lang="fr-FR"/>
          </a:p>
        </p:txBody>
      </p:sp>
      <p:sp>
        <p:nvSpPr>
          <p:cNvPr id="37" name="Espace réservé du pied de page 2062">
            <a:extLst>
              <a:ext uri="{FF2B5EF4-FFF2-40B4-BE49-F238E27FC236}">
                <a16:creationId xmlns:a16="http://schemas.microsoft.com/office/drawing/2014/main" id="{79787CCE-67C4-4526-81C6-A6FD681DD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52038" y="3519372"/>
            <a:ext cx="4114800" cy="365125"/>
          </a:xfrm>
        </p:spPr>
        <p:txBody>
          <a:bodyPr/>
          <a:lstStyle/>
          <a:p>
            <a:r>
              <a:rPr lang="fr-FR" sz="1100" i="1" dirty="0"/>
              <a:t>20221004 Reprise des offres - GazelEnergie</a:t>
            </a:r>
          </a:p>
        </p:txBody>
      </p:sp>
    </p:spTree>
    <p:extLst>
      <p:ext uri="{BB962C8B-B14F-4D97-AF65-F5344CB8AC3E}">
        <p14:creationId xmlns:p14="http://schemas.microsoft.com/office/powerpoint/2010/main" val="100836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99288-6BBD-47AD-AE04-B3503CFC7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2800" b="1" dirty="0"/>
              <a:t>Fonctionnement des offres </a:t>
            </a:r>
            <a:r>
              <a:rPr lang="fr-FR" sz="2800" b="1" dirty="0">
                <a:solidFill>
                  <a:schemeClr val="accent1"/>
                </a:solidFill>
              </a:rPr>
              <a:t>Gazel</a:t>
            </a:r>
            <a:r>
              <a:rPr lang="fr-FR" sz="2800" b="1" dirty="0">
                <a:solidFill>
                  <a:srgbClr val="00B050"/>
                </a:solidFill>
              </a:rPr>
              <a:t>Energie</a:t>
            </a:r>
            <a:r>
              <a:rPr lang="fr-FR" sz="2800" b="1" dirty="0"/>
              <a:t> à partir du 4 octobre 2022</a:t>
            </a:r>
          </a:p>
        </p:txBody>
      </p:sp>
      <p:pic>
        <p:nvPicPr>
          <p:cNvPr id="4" name="Picture 2" descr="Fournisseur d'électricité et de gaz pour entreprises - GazelEnergie">
            <a:extLst>
              <a:ext uri="{FF2B5EF4-FFF2-40B4-BE49-F238E27FC236}">
                <a16:creationId xmlns:a16="http://schemas.microsoft.com/office/drawing/2014/main" id="{9F19D817-DF3F-456D-BB23-E2754FF32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103" y="7260"/>
            <a:ext cx="1504897" cy="48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5FAC73CE-0B9B-435B-9682-CDF23BF50BD1}"/>
              </a:ext>
            </a:extLst>
          </p:cNvPr>
          <p:cNvSpPr txBox="1"/>
          <p:nvPr/>
        </p:nvSpPr>
        <p:spPr>
          <a:xfrm>
            <a:off x="621277" y="1920271"/>
            <a:ext cx="11330578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données « Résultat D'exploitation (case GG) » et « 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Produit d'exploitation (case FR) » se trouvent sur Creditsafe :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Attention bien prendre </a:t>
            </a:r>
            <a:r>
              <a:rPr lang="fr-FR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les données 2021</a:t>
            </a:r>
            <a:r>
              <a:rPr lang="fr-FR" sz="1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sinon demander au client la liasse fiscale 2021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A45C0D3-042F-4E57-AC0C-67E76D0C5039}"/>
              </a:ext>
            </a:extLst>
          </p:cNvPr>
          <p:cNvSpPr txBox="1"/>
          <p:nvPr/>
        </p:nvSpPr>
        <p:spPr>
          <a:xfrm>
            <a:off x="5118638" y="1464062"/>
            <a:ext cx="1954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fr-FR" sz="2400" dirty="0">
                <a:solidFill>
                  <a:srgbClr val="002060"/>
                </a:solidFill>
              </a:rPr>
              <a:t>Creditsafe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531E6EF-AC50-4E77-A502-99E05C744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214" y="2912823"/>
            <a:ext cx="4662805" cy="20212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40917A-FE34-48B9-B01C-D20E52824B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01"/>
          <a:stretch/>
        </p:blipFill>
        <p:spPr bwMode="auto">
          <a:xfrm>
            <a:off x="1554422" y="5152073"/>
            <a:ext cx="4126230" cy="1227455"/>
          </a:xfrm>
          <a:prstGeom prst="rect">
            <a:avLst/>
          </a:prstGeom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2A448AE-5809-4F86-B62D-8D322626BA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78"/>
          <a:stretch/>
        </p:blipFill>
        <p:spPr bwMode="auto">
          <a:xfrm>
            <a:off x="6511350" y="5152073"/>
            <a:ext cx="3956685" cy="1227455"/>
          </a:xfrm>
          <a:prstGeom prst="rect">
            <a:avLst/>
          </a:prstGeom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60E7DF4-45F7-4708-A9EF-9217A275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5</a:t>
            </a:fld>
            <a:endParaRPr lang="fr-FR"/>
          </a:p>
        </p:txBody>
      </p:sp>
      <p:sp>
        <p:nvSpPr>
          <p:cNvPr id="14" name="Espace réservé du pied de page 2062">
            <a:extLst>
              <a:ext uri="{FF2B5EF4-FFF2-40B4-BE49-F238E27FC236}">
                <a16:creationId xmlns:a16="http://schemas.microsoft.com/office/drawing/2014/main" id="{79C0D09C-1D12-4D4D-A76C-BEBFC3C6A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52038" y="3519372"/>
            <a:ext cx="4114800" cy="365125"/>
          </a:xfrm>
        </p:spPr>
        <p:txBody>
          <a:bodyPr/>
          <a:lstStyle/>
          <a:p>
            <a:r>
              <a:rPr lang="fr-FR" sz="1100" i="1" dirty="0"/>
              <a:t>20221004 Reprise des offres - GazelEnergie</a:t>
            </a:r>
          </a:p>
        </p:txBody>
      </p:sp>
    </p:spTree>
    <p:extLst>
      <p:ext uri="{BB962C8B-B14F-4D97-AF65-F5344CB8AC3E}">
        <p14:creationId xmlns:p14="http://schemas.microsoft.com/office/powerpoint/2010/main" val="3603335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599288-6BBD-47AD-AE04-B3503CFC7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fr-FR" sz="2800" b="1" dirty="0"/>
              <a:t>Fonctionnement des offres </a:t>
            </a:r>
            <a:r>
              <a:rPr lang="fr-FR" sz="2800" b="1" dirty="0">
                <a:solidFill>
                  <a:schemeClr val="accent1"/>
                </a:solidFill>
              </a:rPr>
              <a:t>Gazel</a:t>
            </a:r>
            <a:r>
              <a:rPr lang="fr-FR" sz="2800" b="1" dirty="0">
                <a:solidFill>
                  <a:srgbClr val="00B050"/>
                </a:solidFill>
              </a:rPr>
              <a:t>Energie</a:t>
            </a:r>
            <a:r>
              <a:rPr lang="fr-FR" sz="2800" b="1" dirty="0"/>
              <a:t> à partir du 4 octobre 2022</a:t>
            </a:r>
          </a:p>
        </p:txBody>
      </p:sp>
      <p:pic>
        <p:nvPicPr>
          <p:cNvPr id="4" name="Picture 2" descr="Fournisseur d'électricité et de gaz pour entreprises - GazelEnergie">
            <a:extLst>
              <a:ext uri="{FF2B5EF4-FFF2-40B4-BE49-F238E27FC236}">
                <a16:creationId xmlns:a16="http://schemas.microsoft.com/office/drawing/2014/main" id="{9F19D817-DF3F-456D-BB23-E2754FF32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103" y="7260"/>
            <a:ext cx="1504897" cy="481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1A45C0D3-042F-4E57-AC0C-67E76D0C5039}"/>
              </a:ext>
            </a:extLst>
          </p:cNvPr>
          <p:cNvSpPr txBox="1"/>
          <p:nvPr/>
        </p:nvSpPr>
        <p:spPr>
          <a:xfrm>
            <a:off x="5118638" y="1464062"/>
            <a:ext cx="1954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fr-FR" sz="2400" dirty="0">
                <a:solidFill>
                  <a:srgbClr val="002060"/>
                </a:solidFill>
              </a:rPr>
              <a:t>Dossier ZIP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C63A3FB-1D38-4673-BA7F-673809582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514" y="2287130"/>
            <a:ext cx="5492972" cy="376155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422DD46-34DD-4F0D-88CC-79007E931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913" y="1458209"/>
            <a:ext cx="597460" cy="792549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4EF5417-50E6-40FF-96F4-C8CFC1746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CF87C-C9BA-4BF9-9471-1BF062225F41}" type="slidenum">
              <a:rPr lang="fr-FR" smtClean="0"/>
              <a:t>6</a:t>
            </a:fld>
            <a:endParaRPr lang="fr-FR"/>
          </a:p>
        </p:txBody>
      </p:sp>
      <p:sp>
        <p:nvSpPr>
          <p:cNvPr id="15" name="Espace réservé du pied de page 2062">
            <a:extLst>
              <a:ext uri="{FF2B5EF4-FFF2-40B4-BE49-F238E27FC236}">
                <a16:creationId xmlns:a16="http://schemas.microsoft.com/office/drawing/2014/main" id="{9F6D3557-D76F-4834-ACDD-9F0E6EDD3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52038" y="3519372"/>
            <a:ext cx="4114800" cy="365125"/>
          </a:xfrm>
        </p:spPr>
        <p:txBody>
          <a:bodyPr/>
          <a:lstStyle/>
          <a:p>
            <a:r>
              <a:rPr lang="fr-FR" sz="1100" i="1" dirty="0"/>
              <a:t>20221004 Reprise des offres - GazelEnergie</a:t>
            </a:r>
          </a:p>
        </p:txBody>
      </p:sp>
    </p:spTree>
    <p:extLst>
      <p:ext uri="{BB962C8B-B14F-4D97-AF65-F5344CB8AC3E}">
        <p14:creationId xmlns:p14="http://schemas.microsoft.com/office/powerpoint/2010/main" val="29006352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13E5B105A1174E8111A800FE24A86C" ma:contentTypeVersion="13" ma:contentTypeDescription="Create a new document." ma:contentTypeScope="" ma:versionID="4c2bc6f9b571169c70f42471ba3db9d8">
  <xsd:schema xmlns:xsd="http://www.w3.org/2001/XMLSchema" xmlns:xs="http://www.w3.org/2001/XMLSchema" xmlns:p="http://schemas.microsoft.com/office/2006/metadata/properties" xmlns:ns3="38d6a072-c8a6-4bb8-a15f-e0f5aeb7c4bb" xmlns:ns4="38a8d5be-eca7-4155-886e-aa09b8edfe26" targetNamespace="http://schemas.microsoft.com/office/2006/metadata/properties" ma:root="true" ma:fieldsID="9f9b2fe07b04fb37eb4f4f8b1ee08527" ns3:_="" ns4:_="">
    <xsd:import namespace="38d6a072-c8a6-4bb8-a15f-e0f5aeb7c4bb"/>
    <xsd:import namespace="38a8d5be-eca7-4155-886e-aa09b8edfe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d6a072-c8a6-4bb8-a15f-e0f5aeb7c4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a8d5be-eca7-4155-886e-aa09b8edfe2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0B22B4-A83E-4AD0-B62D-BBB84A2AD6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E60263-91E8-442D-83E8-E4DC8D044FA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A8D0ED-BF50-4D0C-A18A-D0DF69A8F3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d6a072-c8a6-4bb8-a15f-e0f5aeb7c4bb"/>
    <ds:schemaRef ds:uri="38a8d5be-eca7-4155-886e-aa09b8edfe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1868</TotalTime>
  <Words>716</Words>
  <Application>Microsoft Office PowerPoint</Application>
  <PresentationFormat>Grand écran</PresentationFormat>
  <Paragraphs>104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Fonctionnement des offres GazelEnergie à partir du 4 octobre 2022</vt:lpstr>
      <vt:lpstr>Fonctionnement des offres GazelEnergie à partir du 4 octobre 2022</vt:lpstr>
      <vt:lpstr>Fonctionnement des offres GazelEnergie à partir du 4 octobre 2022</vt:lpstr>
      <vt:lpstr>Fonctionnement des offres GazelEnergie à partir du 4 octobre 2022</vt:lpstr>
      <vt:lpstr>Fonctionnement des offres GazelEnergie à partir du 4 octobre 2022</vt:lpstr>
      <vt:lpstr>Fonctionnement des offres GazelEnergie à partir du 4 octobre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Rahal, Anis</dc:creator>
  <cp:lastModifiedBy>GOMBART, Stéphane</cp:lastModifiedBy>
  <cp:revision>49</cp:revision>
  <dcterms:created xsi:type="dcterms:W3CDTF">2020-10-26T07:48:12Z</dcterms:created>
  <dcterms:modified xsi:type="dcterms:W3CDTF">2022-10-04T10:16:38Z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0x0101008013E5B105A1174E8111A800FE24A86C</vt:lpwstr>
  </property>
</Properties>
</file>